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10" autoAdjust="0"/>
  </p:normalViewPr>
  <p:slideViewPr>
    <p:cSldViewPr>
      <p:cViewPr varScale="1">
        <p:scale>
          <a:sx n="55" d="100"/>
          <a:sy n="55" d="100"/>
        </p:scale>
        <p:origin x="152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AE7E5-9030-493A-99AB-D77C83D079EA}" type="datetimeFigureOut">
              <a:rPr lang="el-GR" smtClean="0"/>
              <a:t>29/4/2022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AE811-7F2B-45E2-9F7C-28DA16109D6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7505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Kakouris</a:t>
            </a:r>
            <a:r>
              <a:rPr lang="en-US" dirty="0"/>
              <a:t>: What is knowledge management?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443616"/>
            <a:ext cx="9144000" cy="12553"/>
          </a:xfrm>
          <a:prstGeom prst="line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9219" y="0"/>
            <a:ext cx="1374781" cy="138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50796"/>
            <a:ext cx="1057275" cy="1068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2C2DD1-7CA6-4418-AE10-D7A99C272CE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114800" y="85237"/>
            <a:ext cx="4953000" cy="12914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8376" y="3429000"/>
            <a:ext cx="4479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33CC"/>
                </a:solidFill>
              </a:rPr>
              <a:t>Activity with paintings</a:t>
            </a:r>
            <a:endParaRPr lang="el-GR" sz="3600" b="1" dirty="0">
              <a:solidFill>
                <a:srgbClr val="00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2424" y="4264651"/>
            <a:ext cx="277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Alexandros</a:t>
            </a:r>
            <a:r>
              <a:rPr lang="en-US" sz="2400" b="1" dirty="0"/>
              <a:t> </a:t>
            </a:r>
            <a:r>
              <a:rPr lang="en-US" sz="2400" b="1" dirty="0" err="1"/>
              <a:t>Kakouris</a:t>
            </a:r>
            <a:endParaRPr lang="el-GR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47909" y="6165304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2022</a:t>
            </a:r>
            <a:endParaRPr lang="el-GR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92684"/>
            <a:ext cx="2071702" cy="25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792685"/>
            <a:ext cx="227234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135251" y="330515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(1532)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786" y="330515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(1934)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864122"/>
            <a:ext cx="190611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349829" y="330515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(1918)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792684"/>
            <a:ext cx="2002745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572396" y="3376594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(1530)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3654419"/>
            <a:ext cx="3824448" cy="2365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421399" y="5650468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(1663)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5720" y="876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57752" y="876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00298" y="876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29586" y="876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488" y="37337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39033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1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60739"/>
            <a:ext cx="5286412" cy="653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14282" y="2214554"/>
            <a:ext cx="32861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l-GR" b="1" dirty="0"/>
          </a:p>
          <a:p>
            <a:r>
              <a:rPr lang="en-US" b="1" dirty="0"/>
              <a:t>The Merchant Captain</a:t>
            </a:r>
          </a:p>
          <a:p>
            <a:endParaRPr lang="el-GR" b="1" dirty="0"/>
          </a:p>
          <a:p>
            <a:r>
              <a:rPr lang="fr-FR" b="1" dirty="0" err="1"/>
              <a:t>Artist</a:t>
            </a:r>
            <a:r>
              <a:rPr lang="fr-FR" b="1" dirty="0"/>
              <a:t>:</a:t>
            </a:r>
            <a:r>
              <a:rPr lang="fr-FR" dirty="0"/>
              <a:t> </a:t>
            </a:r>
            <a:r>
              <a:rPr lang="fr-FR" b="1" dirty="0">
                <a:solidFill>
                  <a:srgbClr val="0033CC"/>
                </a:solidFill>
              </a:rPr>
              <a:t>Jose Gutierrez Solana</a:t>
            </a:r>
            <a:endParaRPr lang="el-GR" b="1" dirty="0">
              <a:solidFill>
                <a:srgbClr val="0033CC"/>
              </a:solidFill>
            </a:endParaRPr>
          </a:p>
          <a:p>
            <a:r>
              <a:rPr lang="el-GR" dirty="0"/>
              <a:t>1886–1945 (Ισπανία)</a:t>
            </a:r>
            <a:r>
              <a:rPr lang="fr-FR" dirty="0"/>
              <a:t> </a:t>
            </a:r>
            <a:endParaRPr lang="el-GR" dirty="0"/>
          </a:p>
          <a:p>
            <a:endParaRPr lang="fr-FR" dirty="0"/>
          </a:p>
          <a:p>
            <a:r>
              <a:rPr lang="fr-FR" dirty="0"/>
              <a:t>1934</a:t>
            </a:r>
          </a:p>
        </p:txBody>
      </p:sp>
    </p:spTree>
    <p:extLst>
      <p:ext uri="{BB962C8B-B14F-4D97-AF65-F5344CB8AC3E}">
        <p14:creationId xmlns:p14="http://schemas.microsoft.com/office/powerpoint/2010/main" val="152707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2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4471" y="0"/>
            <a:ext cx="605952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4" y="2214554"/>
          <a:ext cx="2381012" cy="3009900"/>
        </p:xfrm>
        <a:graphic>
          <a:graphicData uri="http://schemas.openxmlformats.org/drawingml/2006/table">
            <a:tbl>
              <a:tblPr/>
              <a:tblGrid>
                <a:gridCol w="571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5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rtl="0"/>
                      <a:r>
                        <a:rPr lang="en-US" dirty="0"/>
                        <a:t>Artist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rtl="0"/>
                      <a:r>
                        <a:rPr lang="en-US" b="1" dirty="0">
                          <a:solidFill>
                            <a:srgbClr val="0033CC"/>
                          </a:solidFill>
                        </a:rPr>
                        <a:t>Hans Holbein the Younger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(1498–1543)</a:t>
                      </a:r>
                      <a:r>
                        <a:rPr lang="el-GR" b="1" dirty="0">
                          <a:solidFill>
                            <a:schemeClr val="tx1"/>
                          </a:solidFill>
                        </a:rPr>
                        <a:t> (Γερμανία)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 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 dirty="0"/>
                        <a:t>Title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rtl="0"/>
                      <a:r>
                        <a:rPr lang="en-US" dirty="0"/>
                        <a:t>German: </a:t>
                      </a:r>
                      <a:r>
                        <a:rPr lang="en-US" i="1" dirty="0" err="1"/>
                        <a:t>Der</a:t>
                      </a:r>
                      <a:r>
                        <a:rPr lang="en-US" i="1" dirty="0"/>
                        <a:t> Kaufmann Georg </a:t>
                      </a:r>
                      <a:r>
                        <a:rPr lang="en-US" i="1" dirty="0" err="1"/>
                        <a:t>Gisze</a:t>
                      </a:r>
                      <a:br>
                        <a:rPr lang="en-US" b="1" dirty="0"/>
                      </a:br>
                      <a:r>
                        <a:rPr lang="en-US" b="1" i="1" dirty="0"/>
                        <a:t>The Merchant Georg </a:t>
                      </a:r>
                      <a:r>
                        <a:rPr lang="en-US" b="1" i="1" dirty="0" err="1"/>
                        <a:t>Gisze</a:t>
                      </a:r>
                      <a:endParaRPr lang="en-US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n-US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/>
                        <a:t>Date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rtl="0"/>
                      <a:r>
                        <a:rPr lang="el-GR" dirty="0"/>
                        <a:t>1532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el-GR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169" name="Picture 1" descr="Link back to Creator infobox templ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7170" name="Picture 2" descr="wikidata:Q483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671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3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5806" y="0"/>
            <a:ext cx="5338194" cy="685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282" y="2255520"/>
          <a:ext cx="3477641" cy="1524000"/>
        </p:xfrm>
        <a:graphic>
          <a:graphicData uri="http://schemas.openxmlformats.org/drawingml/2006/table">
            <a:tbl>
              <a:tblPr/>
              <a:tblGrid>
                <a:gridCol w="785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18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endParaRPr lang="el-GR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Merchant. </a:t>
                      </a:r>
                      <a:endParaRPr lang="el-GR" dirty="0"/>
                    </a:p>
                    <a:p>
                      <a:pPr algn="l"/>
                      <a:r>
                        <a:rPr lang="en-US" dirty="0"/>
                        <a:t>1918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Artist:</a:t>
                      </a:r>
                      <a:endParaRPr lang="en-US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rgbClr val="0033CC"/>
                          </a:solidFill>
                        </a:rPr>
                        <a:t>Boris </a:t>
                      </a:r>
                      <a:r>
                        <a:rPr lang="en-US" b="1" dirty="0" err="1">
                          <a:solidFill>
                            <a:srgbClr val="0033CC"/>
                          </a:solidFill>
                        </a:rPr>
                        <a:t>Kustodiev</a:t>
                      </a:r>
                      <a:endParaRPr lang="el-GR" b="1" dirty="0">
                        <a:solidFill>
                          <a:srgbClr val="0033CC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b="1" dirty="0"/>
                        <a:t>1878-1927</a:t>
                      </a:r>
                      <a:endParaRPr lang="el-GR" dirty="0"/>
                    </a:p>
                    <a:p>
                      <a:pPr algn="l"/>
                      <a:r>
                        <a:rPr lang="el-GR" dirty="0"/>
                        <a:t>(Ρωσία)</a:t>
                      </a:r>
                      <a:endParaRPr lang="en-US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67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4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5" y="-1"/>
            <a:ext cx="5072066" cy="684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 descr="Link back to Creator infobox templ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5122" name="Picture 2" descr="wikidata:Q3469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5720" y="2285992"/>
          <a:ext cx="3400209" cy="2263140"/>
        </p:xfrm>
        <a:graphic>
          <a:graphicData uri="http://schemas.openxmlformats.org/drawingml/2006/table">
            <a:tbl>
              <a:tblPr/>
              <a:tblGrid>
                <a:gridCol w="1742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7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 dirty="0"/>
                        <a:t>Artist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rtl="0"/>
                      <a:r>
                        <a:rPr lang="en-US" b="1" dirty="0">
                          <a:solidFill>
                            <a:srgbClr val="0033CC"/>
                          </a:solidFill>
                        </a:rPr>
                        <a:t>Jan </a:t>
                      </a:r>
                      <a:r>
                        <a:rPr lang="en-US" b="1" dirty="0" err="1">
                          <a:solidFill>
                            <a:srgbClr val="0033CC"/>
                          </a:solidFill>
                        </a:rPr>
                        <a:t>Mabuse</a:t>
                      </a:r>
                      <a:r>
                        <a:rPr lang="en-US" b="1" dirty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l-GR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i.e</a:t>
                      </a:r>
                      <a:r>
                        <a:rPr lang="el-GR" b="1" dirty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b="1" dirty="0"/>
                        <a:t>Jan </a:t>
                      </a:r>
                      <a:r>
                        <a:rPr lang="en-US" b="1" dirty="0" err="1"/>
                        <a:t>Gossaert</a:t>
                      </a:r>
                      <a:r>
                        <a:rPr lang="en-US" b="1" dirty="0"/>
                        <a:t> (1478–1532)  </a:t>
                      </a:r>
                      <a:r>
                        <a:rPr lang="el-GR" b="1" dirty="0"/>
                        <a:t>(Ολλανδία)</a:t>
                      </a:r>
                      <a:endParaRPr lang="en-US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 dirty="0"/>
                        <a:t>Title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b="1" i="1"/>
                        <a:t>Portrait of a Merchant</a:t>
                      </a:r>
                      <a:endParaRPr lang="en-US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/>
                        <a:t>Object type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/>
                        <a:t>Painting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/>
                        <a:t>Date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dirty="0"/>
                        <a:t>1530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123" name="Picture 3" descr="Link back to Creator infobox templ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5124" name="Picture 4" descr="wikidata:Q3469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041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5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57" y="1214422"/>
            <a:ext cx="9124775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71414"/>
          <a:ext cx="8929718" cy="1165860"/>
        </p:xfrm>
        <a:graphic>
          <a:graphicData uri="http://schemas.openxmlformats.org/drawingml/2006/table">
            <a:tbl>
              <a:tblPr/>
              <a:tblGrid>
                <a:gridCol w="823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6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741">
                <a:tc gridSpan="2">
                  <a:txBody>
                    <a:bodyPr/>
                    <a:lstStyle/>
                    <a:p>
                      <a:pPr rtl="0"/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Ferdinand </a:t>
                      </a:r>
                      <a:r>
                        <a:rPr lang="en-US" sz="1600" b="1" dirty="0" err="1">
                          <a:solidFill>
                            <a:srgbClr val="FFFF00"/>
                          </a:solidFill>
                        </a:rPr>
                        <a:t>Bol</a:t>
                      </a:r>
                      <a:r>
                        <a:rPr lang="en-US" sz="1600" b="1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1600" b="1" dirty="0"/>
                        <a:t>(1616–1680)  </a:t>
                      </a:r>
                      <a:r>
                        <a:rPr lang="el-GR" sz="1600" b="1" dirty="0"/>
                        <a:t>(Ολλανδία)</a:t>
                      </a:r>
                      <a:endParaRPr lang="en-US" sz="1600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75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482">
                <a:tc>
                  <a:txBody>
                    <a:bodyPr/>
                    <a:lstStyle/>
                    <a:p>
                      <a:pPr rtl="0"/>
                      <a:r>
                        <a:rPr lang="en-US" sz="1600" dirty="0"/>
                        <a:t>Title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75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de-DE" sz="1600" b="1" dirty="0">
                          <a:latin typeface="Arial"/>
                        </a:rPr>
                        <a:t>Deutsch:</a:t>
                      </a:r>
                      <a:r>
                        <a:rPr lang="de-DE" sz="1600" dirty="0">
                          <a:latin typeface="Arial"/>
                        </a:rPr>
                        <a:t> </a:t>
                      </a:r>
                      <a:r>
                        <a:rPr lang="de-DE" sz="1600" i="1" dirty="0">
                          <a:latin typeface="Arial"/>
                        </a:rPr>
                        <a:t>Die Vorsteher der Amsterdamer Weinhändlergilde</a:t>
                      </a:r>
                      <a:endParaRPr lang="de-DE" sz="1600" dirty="0">
                        <a:latin typeface="Arial"/>
                      </a:endParaRPr>
                    </a:p>
                    <a:p>
                      <a:pPr rtl="0"/>
                      <a:r>
                        <a:rPr lang="de-DE" sz="1600" b="1" dirty="0"/>
                        <a:t>English:</a:t>
                      </a:r>
                      <a:r>
                        <a:rPr lang="de-DE" sz="1600" dirty="0"/>
                        <a:t> </a:t>
                      </a:r>
                      <a:r>
                        <a:rPr lang="de-DE" sz="1600" i="1" dirty="0" err="1"/>
                        <a:t>Governors</a:t>
                      </a:r>
                      <a:r>
                        <a:rPr lang="de-DE" sz="1600" i="1" dirty="0"/>
                        <a:t> </a:t>
                      </a:r>
                      <a:r>
                        <a:rPr lang="de-DE" sz="1600" i="1" dirty="0" err="1"/>
                        <a:t>of</a:t>
                      </a:r>
                      <a:r>
                        <a:rPr lang="de-DE" sz="1600" i="1" dirty="0"/>
                        <a:t> </a:t>
                      </a:r>
                      <a:r>
                        <a:rPr lang="de-DE" sz="1600" i="1" dirty="0" err="1"/>
                        <a:t>the</a:t>
                      </a:r>
                      <a:r>
                        <a:rPr lang="de-DE" sz="1600" i="1" dirty="0"/>
                        <a:t> </a:t>
                      </a:r>
                      <a:r>
                        <a:rPr lang="de-DE" sz="1600" i="1" dirty="0" err="1"/>
                        <a:t>Wine</a:t>
                      </a:r>
                      <a:r>
                        <a:rPr lang="de-DE" sz="1600" i="1" dirty="0"/>
                        <a:t> </a:t>
                      </a:r>
                      <a:r>
                        <a:rPr lang="de-DE" sz="1600" i="1" dirty="0" err="1"/>
                        <a:t>Merchant's</a:t>
                      </a:r>
                      <a:r>
                        <a:rPr lang="de-DE" sz="1600" i="1" dirty="0"/>
                        <a:t> </a:t>
                      </a:r>
                      <a:r>
                        <a:rPr lang="de-DE" sz="1600" i="1" dirty="0" err="1"/>
                        <a:t>Guild</a:t>
                      </a:r>
                      <a:r>
                        <a:rPr lang="de-DE" sz="1600" i="1" dirty="0"/>
                        <a:t> </a:t>
                      </a:r>
                      <a:r>
                        <a:rPr lang="de-DE" sz="1600" i="1" dirty="0" err="1"/>
                        <a:t>of</a:t>
                      </a:r>
                      <a:r>
                        <a:rPr lang="de-DE" sz="1600" i="1" dirty="0"/>
                        <a:t> Amsterdam</a:t>
                      </a:r>
                      <a:endParaRPr lang="de-DE" sz="1600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75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908">
                <a:tc>
                  <a:txBody>
                    <a:bodyPr/>
                    <a:lstStyle/>
                    <a:p>
                      <a:pPr rtl="0"/>
                      <a:r>
                        <a:rPr lang="en-US" sz="1600"/>
                        <a:t>Date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75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l-GR" sz="1600" dirty="0"/>
                        <a:t>1663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75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097" name="Picture 1" descr="Link back to Creator infobox templ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4098" name="Picture 2" descr="wikidata:Q3740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15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2157</TotalTime>
  <Words>134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Θέμα του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user</cp:lastModifiedBy>
  <cp:revision>478</cp:revision>
  <dcterms:modified xsi:type="dcterms:W3CDTF">2022-04-29T15:37:58Z</dcterms:modified>
</cp:coreProperties>
</file>